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62" r:id="rId3"/>
    <p:sldId id="265" r:id="rId4"/>
    <p:sldId id="266" r:id="rId5"/>
    <p:sldId id="267" r:id="rId6"/>
    <p:sldId id="268" r:id="rId7"/>
    <p:sldId id="269" r:id="rId8"/>
    <p:sldId id="263" r:id="rId9"/>
    <p:sldId id="270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E89B92-FD2E-4C23-85DB-6C8C7EECDFAF}" v="32" dt="2025-03-20T02:38:48.112"/>
    <p1510:client id="{ED016725-EE1C-411B-AD45-279F952268EA}" v="52" dt="2025-03-19T08:53:07.65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0" autoAdjust="0"/>
    <p:restoredTop sz="95694" autoAdjust="0"/>
  </p:normalViewPr>
  <p:slideViewPr>
    <p:cSldViewPr snapToGrid="0">
      <p:cViewPr varScale="1">
        <p:scale>
          <a:sx n="91" d="100"/>
          <a:sy n="91" d="100"/>
        </p:scale>
        <p:origin x="20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E5DDF-DD3E-469A-9CBA-F9A2E2ADBAAF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BB549B-892A-4459-BB5E-D15BC529C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14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BB549B-892A-4459-BB5E-D15BC529C71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44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92358-913A-03BF-5EDE-7B30D1B99B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0B8891-BD46-0DBA-D74E-80AA5DCB74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9B5278-CC38-6EE2-5AC7-1573A099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61078E-7ACC-5292-9231-406A4A74F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7B751B-4DDC-9F0C-C144-29F14EFE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25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F622FE-C720-35F1-69FA-D450573D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18BF840-EA28-74FD-A41D-2B9ADE353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073280-955C-326C-4ABC-CA55DF7D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3228D6-4F8A-36FE-A4AB-970E8F2B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1613B3-229A-265B-4D46-E8DB75CBD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116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7DDE361-0452-6F91-70AC-9066CF97E8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90335A-E8F0-EDBB-77AC-4247C51B74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727DF3-3895-7184-7671-0E2BF5FBA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C2664C-DAA4-702F-1638-80CC1C6F3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1BCDFF-476A-5833-5464-3970D711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624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834926-BA84-4100-D232-48191320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A14586-4673-131A-C6C9-9A9803E6B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E31AFD-543D-96CE-65DC-B331D1999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8A03CD-57C0-1261-D2D5-FE49766E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1F293F-4242-532D-DFC8-A32EE8CF9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1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7427A9-F8A9-D582-416B-E510E568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33371A-DBC5-A5CA-A1DA-9C18B26FF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9FA0B4-34B2-A126-E093-250C4795B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A47CEB-6457-283A-3691-808DC4535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0610BB-A9D0-581A-18B0-6631E637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6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DF10EC-0A35-D7C0-2DB8-25AE0EBC5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E65856-4EED-D396-710E-2910A28DE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AD6C10-FDA3-07E7-1D7F-DE235E62AF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67DE8F-60B9-5B77-9EEA-67E233B8B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CDD9C2-EB8B-786B-5F9D-BC2E10403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F924ABF-6507-77A8-4339-5ED3A012A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180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FED486-30A7-7FEA-A667-60E3E5639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CD7F4D-7A9F-9008-F8EB-64A8ED71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17A129-BBFB-4AD2-77C2-D1A99909CD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B1E33D-D3D0-6A6D-2BB4-7F2742AA8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B3C5FC6-823A-C9C5-F5BB-FCC5498010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360CAA1-DBC2-242B-30AE-6691052D1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A2C36D1-D947-7448-3212-6020FFFDE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A5DC324-3BEC-A3EA-4163-4DC19A52D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46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5CDB93-A27C-65F4-DA94-F143D420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A154B13-F5A8-C4D1-B5EC-C469EFBC9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D4C87F-9153-9409-6507-3763E0AB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6BB2F12-74E5-D1A2-69BD-D88AABEE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011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B22007-5A32-38D3-179C-66C490623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0D03953-8C47-26D3-2391-34DF58275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21CFD93-A01B-48CE-CE20-8BEB1F05E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69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CE66FE-D6FD-D694-E6DC-472F9FE76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8FC01A-7B7B-55FA-DAA5-93448D80A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C33FB5-7739-0C4F-A6D3-272B0760F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FE73F9C-D42E-9022-79E2-29EFD8ED9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136498-AA80-FA52-28DB-0D289B0B5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B67EED-5A08-C75F-0B31-AA10CF81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95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6B18B-CA72-706B-6CE8-E5AA39108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26E8AA-BC89-A335-7552-D27CCF22A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BF6E33-5236-028F-5ADE-361A943C8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805322-ED90-F4D6-8AA5-7F4D80FB8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6BAF31-C819-BCFE-8102-5E005FEA2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B07F03-F995-2442-6148-BFCF9197F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27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4C71816-23D3-53D9-D446-F2E072A81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410CE91-C35A-14CA-C3A1-ABBDD3FD3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F7A37-EB99-F73C-AAC6-63E1CE629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020F1FE-21BC-4801-AD77-5EF8CF58B24D}" type="datetimeFigureOut">
              <a:rPr lang="en-US" smtClean="0"/>
              <a:t>3/20/2025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C68114-8D40-456B-1BE1-E37723159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EEB86E-43D6-0BD6-1B74-ABA185182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33E382-768A-43D2-B4F6-A534FE5B57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668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2BF34B-018D-1B25-A7AD-56E30AE9E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2366727" cy="666970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F4F413-A283-EFEC-737A-563BAF336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0"/>
            <a:ext cx="10515600" cy="5382859"/>
          </a:xfrm>
        </p:spPr>
        <p:txBody>
          <a:bodyPr>
            <a:normAutofit/>
          </a:bodyPr>
          <a:lstStyle/>
          <a:p>
            <a:pPr marL="342900" marR="0" lvl="0" indent="-342900" algn="l">
              <a:buFont typeface="+mj-lt"/>
              <a:buAutoNum type="arabicPeriod"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Introduction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342900" marR="0" lvl="0" indent="-342900" algn="l">
              <a:buFont typeface="+mj-lt"/>
              <a:buAutoNum type="arabicPeriod"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Material and Methods</a:t>
            </a:r>
            <a:endParaRPr lang="en-US" altLang="zh-CN" sz="18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lvl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2.1 Lab-scale BMED Stack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    The figure of setup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2.2 Protocol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 Scaling Characterization and BMED Performance Analysis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2.3.1 Scaling characterization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SEM, EDS, XRD, turbidimeter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Calculation of scaling(</a:t>
            </a:r>
            <a:r>
              <a:rPr lang="en-US" altLang="zh-CN" sz="1800" kern="100" spc="5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1800" kern="100" spc="5" baseline="-25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Mg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</a:t>
            </a:r>
            <a:r>
              <a:rPr lang="en-US" altLang="zh-CN" sz="1800" kern="100" spc="5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</a:t>
            </a:r>
            <a:r>
              <a:rPr lang="en-US" altLang="zh-CN" sz="1800" kern="100" spc="5" baseline="-2500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Ca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, mass of scaling)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2.3.2 BMED Performance Analysis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Conductivity, voltage, pH</a:t>
            </a:r>
          </a:p>
          <a:p>
            <a:pPr marL="22860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	Energy consumption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8F1A0C-0A1D-C61F-DB98-57B666C4A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070" y="365126"/>
            <a:ext cx="5721130" cy="25578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8D7B039-338E-C396-AFA3-36293D8E99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5381" y="4023003"/>
            <a:ext cx="3805119" cy="2219377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3CB951-C497-1889-874C-C57DBA7304AE}"/>
              </a:ext>
            </a:extLst>
          </p:cNvPr>
          <p:cNvSpPr txBox="1"/>
          <p:nvPr/>
        </p:nvSpPr>
        <p:spPr>
          <a:xfrm>
            <a:off x="8039476" y="3629194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728566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3ADF879-A305-0EE7-3F28-717E0E7FD57E}"/>
              </a:ext>
            </a:extLst>
          </p:cNvPr>
          <p:cNvSpPr txBox="1"/>
          <p:nvPr/>
        </p:nvSpPr>
        <p:spPr>
          <a:xfrm>
            <a:off x="631101" y="242769"/>
            <a:ext cx="10440909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/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3.3 Effect of current density on scaling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Quantification of scaling</a:t>
            </a:r>
          </a:p>
          <a:p>
            <a:pPr marL="285750" marR="0" indent="-285750" algn="l">
              <a:buFontTx/>
              <a:buChar char="-"/>
            </a:pPr>
            <a:endParaRPr lang="en-US" altLang="zh-CN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R="0" algn="l"/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- </a:t>
            </a: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Performance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9FBD026-4F29-764B-5A37-A615A18A2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6940" y="5006249"/>
            <a:ext cx="6102035" cy="176476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8ACF30-2608-AA8A-84E7-DF13F946EF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785" y="2838121"/>
            <a:ext cx="2195183" cy="177303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FA35D27-CA56-5826-9C7C-6B6E2B677C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3642" y="519921"/>
            <a:ext cx="5654316" cy="222434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67AEA03-1E1C-79A0-3B21-0826CEA9BA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744264"/>
            <a:ext cx="6690511" cy="3673539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2577530-BDE5-F96E-7B62-D6B4F3DDC349}"/>
              </a:ext>
            </a:extLst>
          </p:cNvPr>
          <p:cNvSpPr/>
          <p:nvPr/>
        </p:nvSpPr>
        <p:spPr>
          <a:xfrm>
            <a:off x="6176940" y="5023352"/>
            <a:ext cx="6015060" cy="1730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08C53B-902B-C2B8-8545-8DA16F761A29}"/>
              </a:ext>
            </a:extLst>
          </p:cNvPr>
          <p:cNvSpPr txBox="1"/>
          <p:nvPr/>
        </p:nvSpPr>
        <p:spPr>
          <a:xfrm>
            <a:off x="11561971" y="4565588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512428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CEE60E-593B-C740-7235-2B0070D17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Turbidity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 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XRD, SEM&amp;EDS of crystal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Why scaling is formed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SWBC: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Water splitting (major)  pH decrease in salt chamber; OH</a:t>
            </a:r>
            <a:r>
              <a:rPr lang="en-US" altLang="zh-CN" sz="1400" kern="100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leakage (minor) transport number decrease (membrane deformation, crystal block…)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BC: divalent ion transport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BPM facing BC: High concentration of OH</a:t>
            </a:r>
            <a:r>
              <a:rPr lang="en-US" altLang="zh-CN" sz="1400" kern="100" spc="5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endParaRPr lang="en-US" altLang="zh-CN" sz="12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39515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DCE937-EFF4-251B-1F9A-580AACCF8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0E3293-963D-F34F-287A-240E7EC59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</a:p>
          <a:p>
            <a:pPr lvl="1"/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8FC485-5E25-5D6A-334A-AE9181380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929" y="1925215"/>
            <a:ext cx="5173154" cy="369871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C16EC04-0C40-9A94-B477-6CEB7773526C}"/>
              </a:ext>
            </a:extLst>
          </p:cNvPr>
          <p:cNvSpPr/>
          <p:nvPr/>
        </p:nvSpPr>
        <p:spPr>
          <a:xfrm>
            <a:off x="1274726" y="1755647"/>
            <a:ext cx="6230597" cy="40378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5CDCD49-DFA4-1FDC-E293-B33A6796A906}"/>
              </a:ext>
            </a:extLst>
          </p:cNvPr>
          <p:cNvSpPr txBox="1"/>
          <p:nvPr/>
        </p:nvSpPr>
        <p:spPr>
          <a:xfrm>
            <a:off x="6744831" y="1755647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62162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527C70-72F8-CA5E-00E7-C6465A71BC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7C0DC5-2D7D-E676-1B4F-BE4667AF8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Turbidity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82D4AE3-4245-DDCC-F1D3-8C6AFD41A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03" y="3340728"/>
            <a:ext cx="4694889" cy="179066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E58E5D9-0965-4B86-BB3D-C4E2473657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8527" y="2788468"/>
            <a:ext cx="6654297" cy="321764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C8B4403-785E-2A90-A530-68C136DA726C}"/>
              </a:ext>
            </a:extLst>
          </p:cNvPr>
          <p:cNvSpPr/>
          <p:nvPr/>
        </p:nvSpPr>
        <p:spPr>
          <a:xfrm>
            <a:off x="5222037" y="2697933"/>
            <a:ext cx="6843214" cy="35851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CF81EEA-75DD-08E7-F82E-2E60191CE7A4}"/>
              </a:ext>
            </a:extLst>
          </p:cNvPr>
          <p:cNvSpPr txBox="1"/>
          <p:nvPr/>
        </p:nvSpPr>
        <p:spPr>
          <a:xfrm>
            <a:off x="10888300" y="2142137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C62C16-AE8D-EFE5-F973-5CB47EC3483D}"/>
              </a:ext>
            </a:extLst>
          </p:cNvPr>
          <p:cNvSpPr txBox="1"/>
          <p:nvPr/>
        </p:nvSpPr>
        <p:spPr>
          <a:xfrm>
            <a:off x="271603" y="3017562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2848199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721765-6AE1-F430-7063-AEF960E9A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9663C0-29AF-5D9B-4625-BB39C020F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376" y="0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SWB, CCEM facing BC, 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AB7063C-A996-A9CD-D776-70148C12C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0070"/>
            <a:ext cx="6262959" cy="366003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9BEC47-C5FB-652D-50F5-16F2B0A50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175" y="3060070"/>
            <a:ext cx="5610825" cy="366003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FEBB7918-FBEE-3333-9686-29A7F0D15F96}"/>
              </a:ext>
            </a:extLst>
          </p:cNvPr>
          <p:cNvSpPr/>
          <p:nvPr/>
        </p:nvSpPr>
        <p:spPr>
          <a:xfrm>
            <a:off x="0" y="2960484"/>
            <a:ext cx="6411199" cy="38975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1207FEE-477A-74B3-A72E-C53ADB4C0516}"/>
              </a:ext>
            </a:extLst>
          </p:cNvPr>
          <p:cNvSpPr/>
          <p:nvPr/>
        </p:nvSpPr>
        <p:spPr>
          <a:xfrm>
            <a:off x="6603363" y="2960484"/>
            <a:ext cx="5552425" cy="389751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37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B061AC-E5B9-0BB9-5746-0E7F77EB6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76F5BA-F2E9-EFDB-9E91-618CC395D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76" y="280657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SEM and EDS of each membrane surface/cross-section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SWBC, CEM facing BC, BPM facing BC</a:t>
            </a:r>
            <a:endParaRPr lang="en-US" altLang="zh-CN" sz="1400" kern="100" spc="5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 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XRD, SEM&amp;EDS of crystal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34" name="图片 33">
            <a:extLst>
              <a:ext uri="{FF2B5EF4-FFF2-40B4-BE49-F238E27FC236}">
                <a16:creationId xmlns:a16="http://schemas.microsoft.com/office/drawing/2014/main" id="{1F54C0B0-EA1B-D564-8CB9-73D73BBB5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21" y="3237247"/>
            <a:ext cx="4729628" cy="3620753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8A1B367B-E14B-84D8-1073-58A6C3093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781" y="3591962"/>
            <a:ext cx="6165410" cy="311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27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FD83DF-4B77-6045-A87E-E292C0BA3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FEF0C1-4DFB-D60C-5C09-566B1BDBB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0122"/>
            <a:ext cx="11793648" cy="6120143"/>
          </a:xfrm>
        </p:spPr>
        <p:txBody>
          <a:bodyPr>
            <a:normAutofit/>
          </a:bodyPr>
          <a:lstStyle/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 Results and Discussion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3.1 Scaling in BMED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indent="0" algn="l">
              <a:buNone/>
            </a:pPr>
            <a:r>
              <a:rPr lang="en-US" altLang="zh-CN" sz="1800" kern="100" spc="5" dirty="0">
                <a:solidFill>
                  <a:srgbClr val="00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 </a:t>
            </a:r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3.1.1 Scaling </a:t>
            </a:r>
            <a:r>
              <a:rPr lang="en-US" altLang="zh-CN" sz="1800" kern="100" spc="5" dirty="0"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characterization in BMED system</a:t>
            </a: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NaCl, there is no scaling 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SEM and EDS 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When treating SWB, there is severe scaling in the chamber and membrane</a:t>
            </a: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Chamber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Turbidity before and after experiments</a:t>
            </a:r>
            <a:endParaRPr lang="en-US" altLang="zh-CN" sz="1400" kern="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Membrane 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</a:rPr>
              <a:t> photo of membranes after experiments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1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Explore the scaling formation mechanism</a:t>
            </a: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Where scaling is formed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SWBC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CEM facing BC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BPM facing BC</a:t>
            </a: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What is the composition</a:t>
            </a:r>
            <a:endParaRPr lang="en-US" altLang="zh-CN" sz="14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Why scaling is formed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SWBC: </a:t>
            </a:r>
          </a:p>
          <a:p>
            <a:pPr lvl="4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Water splitting (major)  pH decrease in salt chamber;</a:t>
            </a:r>
          </a:p>
          <a:p>
            <a:pPr lvl="4"/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OH</a:t>
            </a:r>
            <a:r>
              <a:rPr lang="en-US" altLang="zh-CN" sz="1400" kern="100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leakage (minor) </a:t>
            </a:r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transport number decrease </a:t>
            </a:r>
          </a:p>
          <a:p>
            <a:pPr marL="1828800" lvl="4" indent="0">
              <a:buNone/>
            </a:pPr>
            <a:r>
              <a:rPr lang="en-US" altLang="zh-CN" sz="1400" kern="1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     (membrane deformation, crystal block…)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CEM facing BC: divalent ion transport</a:t>
            </a:r>
          </a:p>
          <a:p>
            <a:pPr lvl="3"/>
            <a:r>
              <a:rPr lang="en-US" altLang="zh-CN" sz="1400" kern="100" spc="5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BPM facing BC: High concentration of OH</a:t>
            </a:r>
            <a:r>
              <a:rPr lang="en-US" altLang="zh-CN" sz="1400" kern="100" spc="5" baseline="30000" dirty="0"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-</a:t>
            </a:r>
            <a:endParaRPr lang="en-US" altLang="zh-CN" sz="1200" kern="100" dirty="0"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lvl="2"/>
            <a:r>
              <a:rPr lang="en-US" altLang="zh-CN" sz="1400" kern="100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Conclusion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787D3B0-C581-30E2-DEBD-F75D45F1D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447681"/>
            <a:ext cx="5896824" cy="4410319"/>
          </a:xfrm>
          <a:prstGeom prst="rect">
            <a:avLst/>
          </a:prstGeom>
        </p:spPr>
      </p:pic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B8094965-1BD1-03DF-FB78-78D11418C6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184212"/>
              </p:ext>
            </p:extLst>
          </p:nvPr>
        </p:nvGraphicFramePr>
        <p:xfrm>
          <a:off x="7641321" y="90535"/>
          <a:ext cx="2980900" cy="221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ph" r:id="rId3" imgW="8810244" imgH="6533388" progId="Origin95.Graph">
                  <p:embed/>
                </p:oleObj>
              </mc:Choice>
              <mc:Fallback>
                <p:oleObj name="Graph" r:id="rId3" imgW="8810244" imgH="6533388" progId="Origin95.Graph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B8094965-1BD1-03DF-FB78-78D11418C6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41321" y="90535"/>
                        <a:ext cx="2980900" cy="221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2CA83DCF-F3B0-1B58-7E59-FD555629A85A}"/>
              </a:ext>
            </a:extLst>
          </p:cNvPr>
          <p:cNvSpPr/>
          <p:nvPr/>
        </p:nvSpPr>
        <p:spPr>
          <a:xfrm>
            <a:off x="5838813" y="2301234"/>
            <a:ext cx="6353188" cy="45567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841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83AF1E-71B8-5C1D-8F7D-F9575558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7283"/>
            <a:ext cx="9093451" cy="5959680"/>
          </a:xfrm>
        </p:spPr>
        <p:txBody>
          <a:bodyPr/>
          <a:lstStyle/>
          <a:p>
            <a:pPr marL="0" marR="0" indent="0" algn="l">
              <a:buNone/>
            </a:pPr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3.1.2 Effect of Scaling on BMED Performance</a:t>
            </a:r>
            <a:endParaRPr lang="zh-CN" altLang="zh-CN" sz="18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Conductivity, voltage, concentration of acid/base, pH of salt chamber, SEC</a:t>
            </a:r>
          </a:p>
          <a:p>
            <a:pPr marL="457200" lvl="1"/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Voltage change </a:t>
            </a:r>
            <a:r>
              <a:rPr lang="en-US" altLang="zh-CN" sz="1400" kern="100" spc="5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1400" kern="100" spc="5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membrane resistance</a:t>
            </a:r>
            <a:endParaRPr lang="en-US" altLang="zh-CN" sz="18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Reversibility testing </a:t>
            </a:r>
            <a:r>
              <a:rPr lang="en-US" altLang="zh-CN" sz="1800" kern="100" spc="5" dirty="0">
                <a:solidFill>
                  <a:srgbClr val="FF0000"/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  <a:sym typeface="Wingdings" panose="05000000000000000000" pitchFamily="2" charset="2"/>
              </a:rPr>
              <a:t> The necessity to mitigate scaling on membrane</a:t>
            </a:r>
            <a:endParaRPr lang="en-US" altLang="zh-CN" sz="18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28600" lvl="1" indent="0">
              <a:buNone/>
            </a:pPr>
            <a:endParaRPr lang="en-US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BB9975-C5E2-943A-01A6-54400BBC5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92" y="1714549"/>
            <a:ext cx="5252146" cy="29466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A1227E0-B6B3-BA86-EEFC-8F37405FC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9536" y="1319420"/>
            <a:ext cx="1408975" cy="19737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E674D0D8-4B37-2372-C22E-A51AA9174C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125" y="4706858"/>
            <a:ext cx="4883832" cy="190198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42F8D06-B986-9265-E296-EA9C38A0C4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4256" y="1621023"/>
            <a:ext cx="2088468" cy="173746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5D96926-20DD-B370-1CA1-3B9EB9B87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2031" y="3740664"/>
            <a:ext cx="5252146" cy="290005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C5773B52-7AA5-8965-1C33-397DE2B1A4A6}"/>
              </a:ext>
            </a:extLst>
          </p:cNvPr>
          <p:cNvSpPr/>
          <p:nvPr/>
        </p:nvSpPr>
        <p:spPr>
          <a:xfrm>
            <a:off x="135801" y="1714549"/>
            <a:ext cx="5423781" cy="2946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7CBDFD0-D596-9A12-FA9F-948C74063C52}"/>
              </a:ext>
            </a:extLst>
          </p:cNvPr>
          <p:cNvSpPr/>
          <p:nvPr/>
        </p:nvSpPr>
        <p:spPr>
          <a:xfrm>
            <a:off x="135801" y="4706858"/>
            <a:ext cx="5423781" cy="19338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BEC81B4-B5F8-E0D3-BDF6-6DC07B7C0FA1}"/>
              </a:ext>
            </a:extLst>
          </p:cNvPr>
          <p:cNvSpPr/>
          <p:nvPr/>
        </p:nvSpPr>
        <p:spPr>
          <a:xfrm>
            <a:off x="8414256" y="1218925"/>
            <a:ext cx="3777744" cy="2210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7D336121-05AF-DEB7-412B-215EE0B33F84}"/>
              </a:ext>
            </a:extLst>
          </p:cNvPr>
          <p:cNvSpPr txBox="1"/>
          <p:nvPr/>
        </p:nvSpPr>
        <p:spPr>
          <a:xfrm>
            <a:off x="9405392" y="907261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623526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A5A76-116E-7928-BD3C-9FE2E9FC4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01233E0E-6950-0C08-D113-7FEC78ACF93D}"/>
              </a:ext>
            </a:extLst>
          </p:cNvPr>
          <p:cNvSpPr txBox="1"/>
          <p:nvPr/>
        </p:nvSpPr>
        <p:spPr>
          <a:xfrm>
            <a:off x="649208" y="215609"/>
            <a:ext cx="10440909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l"/>
            <a:r>
              <a:rPr lang="en-US" altLang="zh-CN" sz="1800" b="1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3.2 Effect of Mono-/di-valent selectivity of CEM on scaling</a:t>
            </a:r>
          </a:p>
          <a:p>
            <a:pPr marL="285750" marR="0" indent="-285750" algn="l">
              <a:buFontTx/>
              <a:buChar char="-"/>
            </a:pP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Quantification of scaling</a:t>
            </a:r>
          </a:p>
          <a:p>
            <a:pPr marL="285750" marR="0" indent="-285750" algn="l">
              <a:buFontTx/>
              <a:buChar char="-"/>
            </a:pPr>
            <a:endParaRPr lang="en-US" altLang="zh-CN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285750" marR="0" indent="-285750" algn="l">
              <a:buFontTx/>
              <a:buChar char="-"/>
            </a:pPr>
            <a:endParaRPr lang="en-US" altLang="zh-CN" sz="1400" kern="100" spc="5" dirty="0">
              <a:solidFill>
                <a:srgbClr val="FF0000"/>
              </a:solidFill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R="0" algn="l"/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  <a:p>
            <a:pPr marL="0" marR="0" algn="l"/>
            <a:r>
              <a:rPr lang="en-US" altLang="zh-CN" sz="1800" kern="100" spc="5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- </a:t>
            </a:r>
            <a:r>
              <a:rPr lang="en-US" altLang="zh-CN" sz="1800" kern="100" spc="5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Performance</a:t>
            </a:r>
            <a:endParaRPr lang="zh-CN" altLang="zh-CN" sz="1400" kern="100" dirty="0">
              <a:effectLst/>
              <a:latin typeface="Arial" panose="020B0604020202020204" pitchFamily="34" charset="0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FE36EF3D-16C4-3DF7-8372-9B4701296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128" y="530044"/>
            <a:ext cx="5830432" cy="20795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31AD6CE-0977-8557-65D1-A0EF565F2A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873" y="4622753"/>
            <a:ext cx="5948127" cy="169200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26633D9-1F41-3A90-11EF-168428E61B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617"/>
          <a:stretch/>
        </p:blipFill>
        <p:spPr>
          <a:xfrm>
            <a:off x="7211019" y="2754568"/>
            <a:ext cx="2347094" cy="1822216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C7F8C1A-2FD7-9AF8-C1F7-CE592A85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39" y="2609607"/>
            <a:ext cx="6889687" cy="370515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7D40B859-7634-D07B-028F-49A635A6B0A4}"/>
              </a:ext>
            </a:extLst>
          </p:cNvPr>
          <p:cNvSpPr/>
          <p:nvPr/>
        </p:nvSpPr>
        <p:spPr>
          <a:xfrm>
            <a:off x="3709280" y="560104"/>
            <a:ext cx="5948127" cy="20495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DB01A8D-2208-9110-5E9C-A52B1F04E0F8}"/>
              </a:ext>
            </a:extLst>
          </p:cNvPr>
          <p:cNvSpPr/>
          <p:nvPr/>
        </p:nvSpPr>
        <p:spPr>
          <a:xfrm>
            <a:off x="6209334" y="4597399"/>
            <a:ext cx="5948127" cy="173055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E24FBD8-420C-23B1-4C96-10817DE437A8}"/>
              </a:ext>
            </a:extLst>
          </p:cNvPr>
          <p:cNvSpPr txBox="1"/>
          <p:nvPr/>
        </p:nvSpPr>
        <p:spPr>
          <a:xfrm>
            <a:off x="10011974" y="4188513"/>
            <a:ext cx="760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highlight>
                  <a:srgbClr val="FFFF00"/>
                </a:highlight>
              </a:rPr>
              <a:t>SI</a:t>
            </a:r>
          </a:p>
        </p:txBody>
      </p:sp>
    </p:spTree>
    <p:extLst>
      <p:ext uri="{BB962C8B-B14F-4D97-AF65-F5344CB8AC3E}">
        <p14:creationId xmlns:p14="http://schemas.microsoft.com/office/powerpoint/2010/main" val="3019496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5ce9348-be2a-462b-8fc0-e1765a9b204a}" enabled="0" method="" siteId="{15ce9348-be2a-462b-8fc0-e1765a9b204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2637</TotalTime>
  <Words>684</Words>
  <Application>Microsoft Office PowerPoint</Application>
  <PresentationFormat>宽屏</PresentationFormat>
  <Paragraphs>118</Paragraphs>
  <Slides>10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Graph</vt:lpstr>
      <vt:lpstr>Outline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#NI YUQIN#</dc:creator>
  <cp:lastModifiedBy>#NI YUQIN#</cp:lastModifiedBy>
  <cp:revision>5</cp:revision>
  <dcterms:created xsi:type="dcterms:W3CDTF">2024-11-27T06:16:23Z</dcterms:created>
  <dcterms:modified xsi:type="dcterms:W3CDTF">2025-03-20T03:21:38Z</dcterms:modified>
</cp:coreProperties>
</file>

<file path=docProps/thumbnail.jpeg>
</file>